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ink/ink1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4"/>
  </p:sldMasterIdLst>
  <p:notesMasterIdLst>
    <p:notesMasterId r:id="rId19"/>
  </p:notesMasterIdLst>
  <p:sldIdLst>
    <p:sldId id="256" r:id="rId5"/>
    <p:sldId id="267" r:id="rId6"/>
    <p:sldId id="257" r:id="rId7"/>
    <p:sldId id="268" r:id="rId8"/>
    <p:sldId id="269" r:id="rId9"/>
    <p:sldId id="263" r:id="rId10"/>
    <p:sldId id="270" r:id="rId11"/>
    <p:sldId id="272" r:id="rId12"/>
    <p:sldId id="258" r:id="rId13"/>
    <p:sldId id="265" r:id="rId14"/>
    <p:sldId id="264" r:id="rId15"/>
    <p:sldId id="271" r:id="rId16"/>
    <p:sldId id="260" r:id="rId17"/>
    <p:sldId id="266" r:id="rId18"/>
  </p:sldIdLst>
  <p:sldSz cx="9144000" cy="5143500" type="screen16x9"/>
  <p:notesSz cx="6858000" cy="9144000"/>
  <p:embeddedFontLst>
    <p:embeddedFont>
      <p:font typeface="Playfair Display" panose="00000500000000000000" pitchFamily="2" charset="0"/>
      <p:regular r:id="rId20"/>
      <p:bold r:id="rId21"/>
      <p:italic r:id="rId22"/>
      <p:boldItalic r:id="rId2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42" d="100"/>
          <a:sy n="142" d="100"/>
        </p:scale>
        <p:origin x="714" y="12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font" Target="fonts/font2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font" Target="fonts/font1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4.fntdata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3.fntdata"/><Relationship Id="rId27" Type="http://schemas.openxmlformats.org/officeDocument/2006/relationships/tableStyles" Target="tableStyle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0-17T20:30:35.19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1292 117 24575,'-6'0'0,"-4"-1"0,-1 0 0,1 1 0,0 1 0,-1 0 0,1 0 0,0 1 0,0 0 0,0 0 0,0 1 0,1 1 0,-1 0 0,1 0 0,-12 7 0,20-10 0,-10 7 0,0-1 0,-1-1 0,-19 9 0,27-13 0,-1-1 0,0 0 0,0 0 0,1 0 0,-1-1 0,0 0 0,0 0 0,0 0 0,1 0 0,-1-1 0,0 1 0,0-1 0,-6-2 0,-4-2 0,6 1 0,1 1 0,-1 0 0,0 1 0,0 0 0,0 1 0,0 0 0,-1 0 0,1 1 0,0 0 0,0 0 0,-10 3 0,-40 6 0,-109 2 0,103-8 0,52-2 0,0 1 0,0 1 0,0 0 0,0 1 0,1 0 0,-1 1 0,1 0 0,1 1 0,-1 0 0,1 1 0,0 0 0,-16 14 0,13-9 0,1 1 0,0 0 0,1 1 0,0 0 0,1 0 0,1 2 0,0-1 0,-10 25 0,-51 168 0,42-111 0,25-83 0,1 0 0,1 0 0,-1 24 0,2-26 0,0 1 0,0-1 0,-2 0 0,1 0 0,-7 19 0,0-5 0,1 0 0,2 0 0,1 1 0,0-1 0,2 1 0,1 46 0,1-29 0,-2-21 0,-1 1 0,-1-1 0,0 0 0,-12 29 0,-12 48 0,24-61 0,1 1 0,4 78 0,2-68 0,-7 55 0,-12-22 0,11-64 0,2 0 0,0 0 0,-2 24 0,5 429 0,3-228 0,-2 329 0,11-467 0,-3-46 0,-6-43 0,1 0 0,0 0 0,1-1 0,1 0 0,1 0 0,0 0 0,2 0 0,-1-1 0,2 0 0,11 15 0,8 19 0,-1 1 0,-3 2 0,19 56 0,-16-39 0,58 106 0,-40-91 0,-36-64 0,2 0 0,1-1 0,0 0 0,1-1 0,1 0 0,1-2 0,0 1 0,2-2 0,-1 0 0,2-1 0,21 14 0,-19-15 0,12 7 0,50 24 0,-69-38 0,1-1 0,0-1 0,0 0 0,1 0 0,-1-2 0,1 0 0,15 0 0,213-12 0,-92 0 0,-146 10 0,113-5 0,202 18 0,-194 8 0,-75-11 0,1-2 0,76 3 0,-22-11 0,145-3 0,-194-4 0,0-3 0,0-2 0,-1-2 0,-1-3 0,0-3 0,65-32 0,-100 42 0,0 0 0,-1-2 0,-1 0 0,1-1 0,-2-1 0,0 0 0,-1-1 0,23-28 0,-19 17 0,-2-1 0,0-1 0,-2 0 0,-2-1 0,14-37 0,40-145 0,-42 127 0,-14 51 0,-2 0 0,-2-1 0,5-34 0,5-33 0,-11 66 0,-1 1 0,1-45 0,-7 57 0,14-287 0,-7 181 0,-11-148 0,-13 62 0,-3-93 0,18 280 0,-1 1 0,-1 0 0,-2 0 0,0 0 0,-15-35 0,9 23 0,-12-54 0,2-68 0,14 83 0,-30-117 0,19 122 0,13 42 0,-1 1 0,-2-1 0,-2 2 0,0-1 0,-2 1 0,-19-31 0,-76-78 0,21 31 0,-43-35 0,95 92 0,26 34 0,-1 1 0,0-1 0,-1 2 0,-1-1 0,0 2 0,-1 0 0,0 0 0,-1 1 0,-15-10 0,-28-8 0,-1 3 0,-68-22 0,103 38 0,1 0 0,-39-25 0,40 22 0,-1 1 0,-38-15 0,48 24 0,0 0 0,-1 0 0,0 2 0,-20-1 0,21 1 0,0 1 0,0-2 0,0 0 0,0 0 0,-16-6 0,6 0 0,0 1 0,-1 0 0,0 2 0,0 0 0,0 2 0,-1 1 0,-34 0 0,21 3 0,-10 1 0,1-2 0,0-2 0,0-2 0,-73-15 0,99 14 0,0 2 0,-31-2 0,35 4 0,-1 0 0,1-1 0,0-1 0,0-1 0,-26-9 0,-62-40 70,74 35-548,-1 2-1,-55-20 1,65 30-6348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42238d9d99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42238d9d99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26964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jpeg"/><Relationship Id="rId3" Type="http://schemas.openxmlformats.org/officeDocument/2006/relationships/hyperlink" Target="http://www.jamesraodream.com/" TargetMode="External"/><Relationship Id="rId7" Type="http://schemas.openxmlformats.org/officeDocument/2006/relationships/image" Target="../media/image4.png"/><Relationship Id="rId12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tmp"/><Relationship Id="rId11" Type="http://schemas.openxmlformats.org/officeDocument/2006/relationships/image" Target="../media/image8.jpeg"/><Relationship Id="rId5" Type="http://schemas.openxmlformats.org/officeDocument/2006/relationships/image" Target="../media/image2.tmp"/><Relationship Id="rId10" Type="http://schemas.openxmlformats.org/officeDocument/2006/relationships/image" Target="../media/image7.jpeg"/><Relationship Id="rId4" Type="http://schemas.openxmlformats.org/officeDocument/2006/relationships/image" Target="../media/image1.jpeg"/><Relationship Id="rId9" Type="http://schemas.openxmlformats.org/officeDocument/2006/relationships/image" Target="../media/image6.jpeg"/><Relationship Id="rId14" Type="http://schemas.openxmlformats.org/officeDocument/2006/relationships/image" Target="../media/image11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tmp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xbqA6o8_WC0?feature=oembed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mp"/><Relationship Id="rId7" Type="http://schemas.openxmlformats.org/officeDocument/2006/relationships/image" Target="../media/image17.jpe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18" Type="http://schemas.openxmlformats.org/officeDocument/2006/relationships/image" Target="../media/image33.jpe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17" Type="http://schemas.openxmlformats.org/officeDocument/2006/relationships/image" Target="../media/image32.jpe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3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5" Type="http://schemas.openxmlformats.org/officeDocument/2006/relationships/image" Target="../media/image30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Relationship Id="rId14" Type="http://schemas.openxmlformats.org/officeDocument/2006/relationships/image" Target="../media/image2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tmp"/><Relationship Id="rId3" Type="http://schemas.openxmlformats.org/officeDocument/2006/relationships/image" Target="../media/image34.tmp"/><Relationship Id="rId7" Type="http://schemas.openxmlformats.org/officeDocument/2006/relationships/image" Target="../media/image38.tm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tmp"/><Relationship Id="rId5" Type="http://schemas.openxmlformats.org/officeDocument/2006/relationships/image" Target="../media/image36.tmp"/><Relationship Id="rId4" Type="http://schemas.openxmlformats.org/officeDocument/2006/relationships/image" Target="../media/image35.tm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tmp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ymcflrj_rRc?feature=oembed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tmp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CC"/>
        </a:solid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260800" y="3001246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800" dirty="0">
                <a:latin typeface="Playfair Display"/>
                <a:ea typeface="Playfair Display"/>
                <a:cs typeface="Playfair Display"/>
                <a:sym typeface="Playfair Display"/>
              </a:rPr>
              <a:t>Live Your Dream </a:t>
            </a:r>
            <a:endParaRPr sz="4800" dirty="0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800" dirty="0">
                <a:latin typeface="Playfair Display"/>
                <a:ea typeface="Playfair Display"/>
                <a:cs typeface="Playfair Display"/>
                <a:sym typeface="Playfair Display"/>
              </a:rPr>
              <a:t>2023</a:t>
            </a:r>
            <a:endParaRPr sz="4800" dirty="0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800" dirty="0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 dirty="0">
                <a:latin typeface="Playfair Display"/>
                <a:ea typeface="Playfair Display"/>
                <a:cs typeface="Playfair Display"/>
                <a:sym typeface="Playfair Display"/>
              </a:rPr>
              <a:t>IST Assembly October ‘22</a:t>
            </a:r>
            <a:br>
              <a:rPr lang="en-GB" sz="3600" dirty="0">
                <a:latin typeface="Playfair Display"/>
                <a:ea typeface="Playfair Display"/>
                <a:cs typeface="Playfair Display"/>
                <a:sym typeface="Playfair Display"/>
              </a:rPr>
            </a:br>
            <a:r>
              <a:rPr lang="en-GB" sz="2000" dirty="0">
                <a:latin typeface="Playfair Display"/>
                <a:ea typeface="Playfair Display"/>
                <a:cs typeface="Playfair Display"/>
                <a:sym typeface="Playfair Display"/>
                <a:hlinkClick r:id="rId3"/>
              </a:rPr>
              <a:t>www.jamesraodream.com</a:t>
            </a:r>
            <a:r>
              <a:rPr lang="en-GB" sz="3600" dirty="0">
                <a:latin typeface="Playfair Display"/>
                <a:ea typeface="Playfair Display"/>
                <a:cs typeface="Playfair Display"/>
                <a:sym typeface="Playfair Display"/>
              </a:rPr>
              <a:t> </a:t>
            </a:r>
            <a:endParaRPr sz="3600" dirty="0"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pic>
        <p:nvPicPr>
          <p:cNvPr id="2052" name="Picture 4" descr="Imag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8225" y="2416833"/>
            <a:ext cx="1932262" cy="1449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04650"/>
            <a:ext cx="1828800" cy="1563993"/>
          </a:xfrm>
          <a:prstGeom prst="rect">
            <a:avLst/>
          </a:prstGeom>
        </p:spPr>
      </p:pic>
      <p:pic>
        <p:nvPicPr>
          <p:cNvPr id="6" name="Picture 5" descr="Screen Clippi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8225" y="1008395"/>
            <a:ext cx="1935775" cy="1515682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A3D252AF-F8F9-E198-AFC2-80CBB59ED9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31" r="12931" b="1117"/>
          <a:stretch/>
        </p:blipFill>
        <p:spPr bwMode="auto">
          <a:xfrm>
            <a:off x="7213400" y="3724110"/>
            <a:ext cx="1935774" cy="1450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FF2260C6-3741-BE7A-BEC2-FF642A043F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8225" y="0"/>
            <a:ext cx="1935775" cy="1084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800C2D40-1EAF-7ABF-8832-81E7E9F254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13" y="2333450"/>
            <a:ext cx="1827138" cy="1370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D496504B-09BF-E439-7A22-16EB783864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12625" cy="2416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Image">
            <a:extLst>
              <a:ext uri="{FF2B5EF4-FFF2-40B4-BE49-F238E27FC236}">
                <a16:creationId xmlns:a16="http://schemas.microsoft.com/office/drawing/2014/main" id="{53B3B7A6-FE85-6DD5-CD2B-19D3C61391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6066" y="8371"/>
            <a:ext cx="1142159" cy="1487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Image">
            <a:extLst>
              <a:ext uri="{FF2B5EF4-FFF2-40B4-BE49-F238E27FC236}">
                <a16:creationId xmlns:a16="http://schemas.microsoft.com/office/drawing/2014/main" id="{BB2226A6-749C-0007-EEE1-B5DF5B8F8E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2625" y="-11675"/>
            <a:ext cx="2671969" cy="1501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Image">
            <a:extLst>
              <a:ext uri="{FF2B5EF4-FFF2-40B4-BE49-F238E27FC236}">
                <a16:creationId xmlns:a16="http://schemas.microsoft.com/office/drawing/2014/main" id="{C5B34C54-F6C1-FB1F-F7CD-4964EAF75D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7750" y="-23811"/>
            <a:ext cx="1168315" cy="1512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Image">
            <a:extLst>
              <a:ext uri="{FF2B5EF4-FFF2-40B4-BE49-F238E27FC236}">
                <a16:creationId xmlns:a16="http://schemas.microsoft.com/office/drawing/2014/main" id="{AEEA9B5A-CC05-4632-D081-F4AFA949AC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3055" y="-17344"/>
            <a:ext cx="1134696" cy="1512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0586" y="66325"/>
            <a:ext cx="4887007" cy="5010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89504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3741" y="237967"/>
            <a:ext cx="8520600" cy="841800"/>
          </a:xfrm>
        </p:spPr>
        <p:txBody>
          <a:bodyPr/>
          <a:lstStyle/>
          <a:p>
            <a:r>
              <a:rPr lang="fr-FR" sz="3200" dirty="0" err="1"/>
              <a:t>Advice</a:t>
            </a:r>
            <a:r>
              <a:rPr lang="fr-FR" sz="3200" dirty="0"/>
              <a:t> </a:t>
            </a:r>
            <a:r>
              <a:rPr lang="fr-FR" sz="3200" dirty="0" err="1"/>
              <a:t>when</a:t>
            </a:r>
            <a:r>
              <a:rPr lang="fr-FR" sz="3200" dirty="0"/>
              <a:t> </a:t>
            </a:r>
            <a:r>
              <a:rPr lang="fr-FR" sz="3200" dirty="0" err="1"/>
              <a:t>choosing</a:t>
            </a:r>
            <a:r>
              <a:rPr lang="fr-FR" sz="3200" dirty="0"/>
              <a:t> an </a:t>
            </a:r>
            <a:r>
              <a:rPr lang="fr-FR" sz="3200" dirty="0" err="1"/>
              <a:t>overseas</a:t>
            </a:r>
            <a:r>
              <a:rPr lang="fr-FR" sz="3200" dirty="0"/>
              <a:t> </a:t>
            </a:r>
            <a:r>
              <a:rPr lang="fr-FR" sz="3200" dirty="0" err="1"/>
              <a:t>project</a:t>
            </a:r>
            <a:r>
              <a:rPr lang="fr-FR" sz="3200" dirty="0"/>
              <a:t>.</a:t>
            </a:r>
            <a:endParaRPr lang="en-GB" sz="3200" dirty="0"/>
          </a:p>
        </p:txBody>
      </p:sp>
      <p:sp>
        <p:nvSpPr>
          <p:cNvPr id="3" name="TextBox 2"/>
          <p:cNvSpPr txBox="1"/>
          <p:nvPr/>
        </p:nvSpPr>
        <p:spPr>
          <a:xfrm>
            <a:off x="262759" y="1177159"/>
            <a:ext cx="8692055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Do you want to add professional skills to your CV, have a new cultural experience, make new friends or be a part of </a:t>
            </a:r>
            <a:r>
              <a:rPr lang="en-GB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long term </a:t>
            </a:r>
            <a:r>
              <a:rPr lang="en-GB" dirty="0"/>
              <a:t>change in a community? </a:t>
            </a:r>
          </a:p>
          <a:p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err="1"/>
              <a:t>When</a:t>
            </a:r>
            <a:r>
              <a:rPr lang="fr-FR" dirty="0"/>
              <a:t> </a:t>
            </a:r>
            <a:r>
              <a:rPr lang="fr-FR" dirty="0" err="1"/>
              <a:t>choosing</a:t>
            </a:r>
            <a:r>
              <a:rPr lang="fr-FR" dirty="0"/>
              <a:t> an organisation to </a:t>
            </a:r>
            <a:r>
              <a:rPr lang="fr-FR" dirty="0" err="1"/>
              <a:t>travel</a:t>
            </a:r>
            <a:r>
              <a:rPr lang="fr-FR" dirty="0"/>
              <a:t> </a:t>
            </a:r>
            <a:r>
              <a:rPr lang="fr-FR" dirty="0" err="1"/>
              <a:t>away</a:t>
            </a:r>
            <a:r>
              <a:rPr lang="fr-FR" dirty="0"/>
              <a:t> </a:t>
            </a:r>
            <a:r>
              <a:rPr lang="fr-FR" dirty="0" err="1"/>
              <a:t>with</a:t>
            </a:r>
            <a:r>
              <a:rPr lang="fr-FR" dirty="0"/>
              <a:t>, </a:t>
            </a:r>
            <a:r>
              <a:rPr lang="en-GB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is it’s mission and what causes does it support</a:t>
            </a:r>
            <a:r>
              <a:rPr lang="en-GB" dirty="0"/>
              <a:t>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Stay away from orphanages</a:t>
            </a:r>
            <a:r>
              <a:rPr lang="en-GB" dirty="0"/>
              <a:t>. Orphanages are the number one ‘voluntourism’ trap.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If you want to work with children, study the opportunities carefully. You should try to imagine a similar situation in your own country. Would a school near you allow any person to teach, interact or be alone with children? Unlikely. The same applies for volunteering abroad with children – </a:t>
            </a:r>
            <a:r>
              <a:rPr lang="en-GB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stricter the requirements are for volunteers, the more likely the organisation operates ethically.</a:t>
            </a:r>
          </a:p>
          <a:p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Beware of exploitative animal sanctuaries</a:t>
            </a:r>
            <a:r>
              <a:rPr lang="en-GB" dirty="0"/>
              <a:t>. What are the goals of the organisation? What are their handling policies? Is it managed by professionals?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778357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8E84F8-D5C7-DD88-F0E8-C67F375DAA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35E68A9-6C12-08A3-DCA1-A85ADC6E71E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497" r="882" b="6536"/>
          <a:stretch/>
        </p:blipFill>
        <p:spPr>
          <a:xfrm>
            <a:off x="40341" y="263878"/>
            <a:ext cx="9063318" cy="4370296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81158F7B-717D-1337-ED8A-029E97832296}"/>
                  </a:ext>
                </a:extLst>
              </p14:cNvPr>
              <p14:cNvContentPartPr/>
              <p14:nvPr/>
            </p14:nvContentPartPr>
            <p14:xfrm>
              <a:off x="6836580" y="509326"/>
              <a:ext cx="1199160" cy="1636200"/>
            </p14:xfrm>
          </p:contentPart>
        </mc:Choice>
        <mc:Fallback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81158F7B-717D-1337-ED8A-029E97832296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827940" y="500686"/>
                <a:ext cx="1216800" cy="16538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0091589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280" y="1308656"/>
            <a:ext cx="8937440" cy="3532286"/>
          </a:xfrm>
        </p:spPr>
        <p:txBody>
          <a:bodyPr/>
          <a:lstStyle/>
          <a:p>
            <a:pPr algn="l"/>
            <a:r>
              <a:rPr lang="fr-F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Deadlines 2022:</a:t>
            </a:r>
            <a:br>
              <a:rPr lang="fr-FR" dirty="0"/>
            </a:br>
            <a:br>
              <a:rPr lang="fr-FR" dirty="0"/>
            </a:br>
            <a:r>
              <a:rPr lang="fr-F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Initial Application </a:t>
            </a:r>
            <a:r>
              <a:rPr lang="fr-FR" sz="2800" dirty="0"/>
              <a:t>– Friday 11th </a:t>
            </a:r>
            <a:r>
              <a:rPr lang="fr-FR" sz="2800" dirty="0" err="1"/>
              <a:t>November</a:t>
            </a:r>
            <a:r>
              <a:rPr lang="fr-FR" sz="2800" dirty="0"/>
              <a:t> 2022</a:t>
            </a:r>
            <a:br>
              <a:rPr lang="fr-FR" sz="2800" dirty="0"/>
            </a:br>
            <a:br>
              <a:rPr lang="fr-FR" sz="2800" dirty="0"/>
            </a:br>
            <a:r>
              <a:rPr lang="fr-F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Final Application </a:t>
            </a:r>
            <a:r>
              <a:rPr lang="fr-FR" sz="2800" dirty="0"/>
              <a:t>– Friday 25th </a:t>
            </a:r>
            <a:r>
              <a:rPr lang="fr-FR" sz="2800" dirty="0" err="1"/>
              <a:t>November</a:t>
            </a:r>
            <a:r>
              <a:rPr lang="fr-FR" sz="2800" dirty="0"/>
              <a:t> 2022</a:t>
            </a:r>
            <a:br>
              <a:rPr lang="fr-FR" sz="2800" dirty="0"/>
            </a:br>
            <a:br>
              <a:rPr lang="fr-FR" sz="2800" dirty="0"/>
            </a:br>
            <a:r>
              <a:rPr lang="fr-FR" sz="2800" dirty="0" err="1"/>
              <a:t>Successful</a:t>
            </a:r>
            <a:r>
              <a:rPr lang="fr-FR" sz="2800" dirty="0"/>
              <a:t> </a:t>
            </a:r>
            <a:r>
              <a:rPr lang="fr-FR" sz="2800" dirty="0" err="1"/>
              <a:t>applicants</a:t>
            </a:r>
            <a:r>
              <a:rPr lang="fr-FR" sz="2800" dirty="0"/>
              <a:t> </a:t>
            </a:r>
            <a:r>
              <a:rPr lang="fr-FR" sz="2800" dirty="0" err="1"/>
              <a:t>will</a:t>
            </a:r>
            <a:r>
              <a:rPr lang="fr-FR" sz="2800" dirty="0"/>
              <a:t> </a:t>
            </a:r>
            <a:r>
              <a:rPr lang="fr-FR" sz="2800" dirty="0" err="1"/>
              <a:t>be</a:t>
            </a:r>
            <a:r>
              <a:rPr lang="fr-FR" sz="2800" dirty="0"/>
              <a:t> </a:t>
            </a:r>
            <a:r>
              <a:rPr lang="fr-FR" sz="2800" dirty="0" err="1"/>
              <a:t>informed</a:t>
            </a:r>
            <a:r>
              <a:rPr lang="fr-FR" sz="2800" dirty="0"/>
              <a:t> </a:t>
            </a:r>
            <a:r>
              <a:rPr lang="fr-FR" sz="2800" dirty="0" err="1"/>
              <a:t>before</a:t>
            </a:r>
            <a:r>
              <a:rPr lang="fr-FR" sz="2800" dirty="0"/>
              <a:t> the Christmas </a:t>
            </a:r>
            <a:r>
              <a:rPr lang="fr-FR" sz="2800" dirty="0" err="1"/>
              <a:t>holiday</a:t>
            </a:r>
            <a:r>
              <a:rPr lang="fr-FR" sz="2800" dirty="0"/>
              <a:t>.</a:t>
            </a:r>
            <a:br>
              <a:rPr lang="fr-FR" dirty="0"/>
            </a:br>
            <a:br>
              <a:rPr lang="fr-FR" dirty="0"/>
            </a:br>
            <a:br>
              <a:rPr lang="fr-FR" dirty="0"/>
            </a:br>
            <a:r>
              <a:rPr lang="fr-FR" dirty="0"/>
              <a:t> </a:t>
            </a:r>
            <a:endParaRPr lang="en-GB" dirty="0"/>
          </a:p>
        </p:txBody>
      </p:sp>
      <p:pic>
        <p:nvPicPr>
          <p:cNvPr id="3" name="Picture 6" descr="Résultat de recherche d'images pour &quot;james rao live your dream&quot;">
            <a:extLst>
              <a:ext uri="{FF2B5EF4-FFF2-40B4-BE49-F238E27FC236}">
                <a16:creationId xmlns:a16="http://schemas.microsoft.com/office/drawing/2014/main" id="{C51C1B6E-B80B-B73B-DEDD-BBFB4583DC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9690" y="4115675"/>
            <a:ext cx="3032313" cy="801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86952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9659" y="147145"/>
            <a:ext cx="8520600" cy="841800"/>
          </a:xfrm>
        </p:spPr>
        <p:txBody>
          <a:bodyPr/>
          <a:lstStyle/>
          <a:p>
            <a:r>
              <a:rPr lang="fr-FR" dirty="0"/>
              <a:t>Check </a:t>
            </a:r>
            <a:r>
              <a:rPr lang="fr-FR" dirty="0" err="1"/>
              <a:t>this</a:t>
            </a:r>
            <a:r>
              <a:rPr lang="fr-FR" dirty="0"/>
              <a:t> out…. </a:t>
            </a:r>
            <a:endParaRPr lang="en-GB" dirty="0"/>
          </a:p>
        </p:txBody>
      </p:sp>
      <p:pic>
        <p:nvPicPr>
          <p:cNvPr id="4" name="Online Media 3" title="Let's save Africa! - Gone wrong">
            <a:hlinkClick r:id="" action="ppaction://media"/>
            <a:extLst>
              <a:ext uri="{FF2B5EF4-FFF2-40B4-BE49-F238E27FC236}">
                <a16:creationId xmlns:a16="http://schemas.microsoft.com/office/drawing/2014/main" id="{8A60E533-339C-C2AD-3D03-543DBD7D8FF4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01706" y="121730"/>
            <a:ext cx="8672635" cy="4900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7081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326" y="1803220"/>
            <a:ext cx="5235712" cy="3298499"/>
          </a:xfrm>
          <a:prstGeom prst="rect">
            <a:avLst/>
          </a:prstGeom>
        </p:spPr>
      </p:pic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3940" y="112644"/>
            <a:ext cx="3226695" cy="2532822"/>
          </a:xfrm>
          <a:prstGeom prst="rect">
            <a:avLst/>
          </a:prstGeom>
        </p:spPr>
      </p:pic>
      <p:pic>
        <p:nvPicPr>
          <p:cNvPr id="1026" name="Picture 2" descr="http://www.jamesraodream.com/uploads/7/6/2/2/7622863/1826459_orig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3940" y="2734233"/>
            <a:ext cx="3226695" cy="2367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.jamesraodream.com/uploads/7/6/2/2/7622863/1773558_orig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326" y="178905"/>
            <a:ext cx="2050999" cy="1539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Résultat de recherche d'images pour &quot;james rao live your dream&quot;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7881" y="2329997"/>
            <a:ext cx="3032313" cy="801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Image">
            <a:extLst>
              <a:ext uri="{FF2B5EF4-FFF2-40B4-BE49-F238E27FC236}">
                <a16:creationId xmlns:a16="http://schemas.microsoft.com/office/drawing/2014/main" id="{38F9285F-FC6E-5F4D-82E0-333B70468F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38"/>
          <a:stretch/>
        </p:blipFill>
        <p:spPr bwMode="auto">
          <a:xfrm>
            <a:off x="2447449" y="178905"/>
            <a:ext cx="3106589" cy="1539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58659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CC"/>
        </a:solidFill>
        <a:effectLst/>
      </p:bgPr>
    </p:bg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4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p14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8" name="Google Shape;68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209550"/>
            <a:ext cx="9144000" cy="472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44725" y="2201366"/>
            <a:ext cx="430800" cy="438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246675" y="2060950"/>
            <a:ext cx="430800" cy="430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932314" y="1577613"/>
            <a:ext cx="430800" cy="483337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735700" y="2491750"/>
            <a:ext cx="430800" cy="430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1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788375" y="2060948"/>
            <a:ext cx="574422" cy="430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1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162650" y="2571749"/>
            <a:ext cx="430800" cy="430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14"/>
          <p:cNvPicPr preferRelativeResize="0"/>
          <p:nvPr/>
        </p:nvPicPr>
        <p:blipFill rotWithShape="1">
          <a:blip r:embed="rId10">
            <a:alphaModFix/>
          </a:blip>
          <a:srcRect l="53733" t="25350" b="29258"/>
          <a:stretch/>
        </p:blipFill>
        <p:spPr>
          <a:xfrm>
            <a:off x="6195670" y="1509025"/>
            <a:ext cx="328905" cy="430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Google Shape;76;p14"/>
          <p:cNvPicPr preferRelativeResize="0"/>
          <p:nvPr/>
        </p:nvPicPr>
        <p:blipFill rotWithShape="1">
          <a:blip r:embed="rId11">
            <a:alphaModFix/>
          </a:blip>
          <a:srcRect b="33700"/>
          <a:stretch/>
        </p:blipFill>
        <p:spPr>
          <a:xfrm>
            <a:off x="6607400" y="1939824"/>
            <a:ext cx="373600" cy="357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14"/>
          <p:cNvPicPr preferRelativeResize="0"/>
          <p:nvPr/>
        </p:nvPicPr>
        <p:blipFill rotWithShape="1">
          <a:blip r:embed="rId12">
            <a:alphaModFix/>
          </a:blip>
          <a:srcRect l="17556" r="34538" b="26841"/>
          <a:stretch/>
        </p:blipFill>
        <p:spPr>
          <a:xfrm>
            <a:off x="8451950" y="2391452"/>
            <a:ext cx="373600" cy="409608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p14"/>
          <p:cNvPicPr preferRelativeResize="0"/>
          <p:nvPr/>
        </p:nvPicPr>
        <p:blipFill rotWithShape="1">
          <a:blip r:embed="rId13">
            <a:alphaModFix/>
          </a:blip>
          <a:srcRect l="73086" t="26632" r="16170" b="52705"/>
          <a:stretch/>
        </p:blipFill>
        <p:spPr>
          <a:xfrm>
            <a:off x="1719450" y="2571748"/>
            <a:ext cx="328900" cy="419752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Google Shape;79;p14"/>
          <p:cNvPicPr preferRelativeResize="0"/>
          <p:nvPr/>
        </p:nvPicPr>
        <p:blipFill rotWithShape="1">
          <a:blip r:embed="rId14">
            <a:alphaModFix/>
          </a:blip>
          <a:srcRect l="27818" t="6689" r="32977" b="54008"/>
          <a:stretch/>
        </p:blipFill>
        <p:spPr>
          <a:xfrm>
            <a:off x="3114175" y="2922559"/>
            <a:ext cx="328900" cy="429639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Google Shape;80;p14"/>
          <p:cNvPicPr preferRelativeResize="0"/>
          <p:nvPr/>
        </p:nvPicPr>
        <p:blipFill rotWithShape="1">
          <a:blip r:embed="rId15">
            <a:alphaModFix/>
          </a:blip>
          <a:srcRect l="29744" t="29582" r="43139" b="56742"/>
          <a:stretch/>
        </p:blipFill>
        <p:spPr>
          <a:xfrm>
            <a:off x="2269274" y="1764728"/>
            <a:ext cx="531939" cy="357450"/>
          </a:xfrm>
          <a:prstGeom prst="rect">
            <a:avLst/>
          </a:prstGeom>
          <a:noFill/>
          <a:ln>
            <a:noFill/>
          </a:ln>
        </p:spPr>
      </p:pic>
      <p:sp>
        <p:nvSpPr>
          <p:cNvPr id="81" name="Google Shape;81;p14"/>
          <p:cNvSpPr txBox="1"/>
          <p:nvPr/>
        </p:nvSpPr>
        <p:spPr>
          <a:xfrm>
            <a:off x="30125" y="225925"/>
            <a:ext cx="2771100" cy="1089300"/>
          </a:xfrm>
          <a:prstGeom prst="rect">
            <a:avLst/>
          </a:prstGeom>
          <a:noFill/>
          <a:ln>
            <a:noFill/>
          </a:ln>
          <a:effectLst>
            <a:reflection stA="0" dist="952500" dir="5400000" fadeDir="5400012" sy="-100000" algn="bl" rotWithShape="0"/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4"/>
          <p:cNvSpPr txBox="1"/>
          <p:nvPr/>
        </p:nvSpPr>
        <p:spPr>
          <a:xfrm>
            <a:off x="7577959" y="225925"/>
            <a:ext cx="1669966" cy="70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/>
              <a:t>Where have LYD adventurers been? </a:t>
            </a:r>
            <a:endParaRPr b="1" dirty="0"/>
          </a:p>
        </p:txBody>
      </p:sp>
      <p:pic>
        <p:nvPicPr>
          <p:cNvPr id="1026" name="Picture 2" descr="Picture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4236" y="2142436"/>
            <a:ext cx="360575" cy="339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Picture"/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39" t="17918" r="30005" b="49245"/>
          <a:stretch/>
        </p:blipFill>
        <p:spPr bwMode="auto">
          <a:xfrm>
            <a:off x="4320363" y="2038679"/>
            <a:ext cx="327497" cy="506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Picture"/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75" r="41703" b="75497"/>
          <a:stretch/>
        </p:blipFill>
        <p:spPr bwMode="auto">
          <a:xfrm>
            <a:off x="4647860" y="3209113"/>
            <a:ext cx="461551" cy="483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E39899-028B-41A3-103F-0064F8E0D4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860701F-A828-33F6-4AF3-0E10C4BAFE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929" y="26264"/>
            <a:ext cx="2639100" cy="2124586"/>
          </a:xfrm>
          <a:prstGeom prst="rect">
            <a:avLst/>
          </a:prstGeom>
        </p:spPr>
      </p:pic>
      <p:pic>
        <p:nvPicPr>
          <p:cNvPr id="6" name="Picture 5" descr="Graphical user interface, application, website&#10;&#10;Description automatically generated">
            <a:extLst>
              <a:ext uri="{FF2B5EF4-FFF2-40B4-BE49-F238E27FC236}">
                <a16:creationId xmlns:a16="http://schemas.microsoft.com/office/drawing/2014/main" id="{8834F8A7-4285-4060-C315-B0D0389C9D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37312" y="0"/>
            <a:ext cx="3608403" cy="249022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4979CD8-FD81-10B2-2589-0F3995AF45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341345"/>
            <a:ext cx="2971800" cy="2101272"/>
          </a:xfrm>
          <a:prstGeom prst="rect">
            <a:avLst/>
          </a:prstGeom>
        </p:spPr>
      </p:pic>
      <p:pic>
        <p:nvPicPr>
          <p:cNvPr id="10" name="Picture 9" descr="A person standing on a beach&#10;&#10;Description automatically generated with low confidence">
            <a:extLst>
              <a:ext uri="{FF2B5EF4-FFF2-40B4-BE49-F238E27FC236}">
                <a16:creationId xmlns:a16="http://schemas.microsoft.com/office/drawing/2014/main" id="{13FC4E39-3FB2-E2B6-904B-C59FACA64CB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47091" y="2270604"/>
            <a:ext cx="3200402" cy="2370467"/>
          </a:xfrm>
          <a:prstGeom prst="rect">
            <a:avLst/>
          </a:prstGeom>
        </p:spPr>
      </p:pic>
      <p:pic>
        <p:nvPicPr>
          <p:cNvPr id="12" name="Picture 11" descr="A picture containing text, different, screenshot, posing&#10;&#10;Description automatically generated">
            <a:extLst>
              <a:ext uri="{FF2B5EF4-FFF2-40B4-BE49-F238E27FC236}">
                <a16:creationId xmlns:a16="http://schemas.microsoft.com/office/drawing/2014/main" id="{F824C5E5-5F2A-E495-19B6-B7DAB76F787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47493" y="26264"/>
            <a:ext cx="2971800" cy="2397399"/>
          </a:xfrm>
          <a:prstGeom prst="rect">
            <a:avLst/>
          </a:prstGeom>
        </p:spPr>
      </p:pic>
      <p:pic>
        <p:nvPicPr>
          <p:cNvPr id="14" name="Picture 1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C4EB9179-B955-C6E6-283B-3A9960A4C1F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24707" y="2367609"/>
            <a:ext cx="2994586" cy="2247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9210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E48D9D-C868-6C73-A82A-90EB87E6BC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400" y="-464603"/>
            <a:ext cx="8520600" cy="2478300"/>
          </a:xfrm>
        </p:spPr>
        <p:txBody>
          <a:bodyPr/>
          <a:lstStyle/>
          <a:p>
            <a:br>
              <a:rPr lang="en-GB" dirty="0"/>
            </a:br>
            <a:br>
              <a:rPr lang="en-GB" dirty="0"/>
            </a:br>
            <a:r>
              <a:rPr lang="en-GB" sz="2800" dirty="0"/>
              <a:t>Apply for up to €4000 </a:t>
            </a:r>
            <a:r>
              <a:rPr lang="en-GB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 person </a:t>
            </a:r>
            <a:r>
              <a:rPr lang="en-GB" sz="2800" dirty="0"/>
              <a:t>for your dream trip from the ‘Live Your Dream’ Foundation. </a:t>
            </a:r>
            <a:br>
              <a:rPr lang="en-GB" sz="2800" dirty="0"/>
            </a:br>
            <a:br>
              <a:rPr lang="en-GB" sz="2800" dirty="0"/>
            </a:br>
            <a:r>
              <a:rPr lang="en-GB" sz="2800" dirty="0"/>
              <a:t>Individual application or group application</a:t>
            </a:r>
          </a:p>
        </p:txBody>
      </p:sp>
      <p:pic>
        <p:nvPicPr>
          <p:cNvPr id="3074" name="Picture 2" descr="Image">
            <a:extLst>
              <a:ext uri="{FF2B5EF4-FFF2-40B4-BE49-F238E27FC236}">
                <a16:creationId xmlns:a16="http://schemas.microsoft.com/office/drawing/2014/main" id="{63C5C8FA-8D77-AEA2-442A-A9211C3E2DB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92" t="33595" r="5165" b="3024"/>
          <a:stretch/>
        </p:blipFill>
        <p:spPr bwMode="auto">
          <a:xfrm>
            <a:off x="6823847" y="2797862"/>
            <a:ext cx="2068964" cy="1982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Image">
            <a:extLst>
              <a:ext uri="{FF2B5EF4-FFF2-40B4-BE49-F238E27FC236}">
                <a16:creationId xmlns:a16="http://schemas.microsoft.com/office/drawing/2014/main" id="{AA63DF62-2E51-D3A5-3A7A-CD6444531A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400" y="2797862"/>
            <a:ext cx="3442258" cy="1982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Image">
            <a:extLst>
              <a:ext uri="{FF2B5EF4-FFF2-40B4-BE49-F238E27FC236}">
                <a16:creationId xmlns:a16="http://schemas.microsoft.com/office/drawing/2014/main" id="{BE05097A-77E5-C49F-AD57-D7BD2BC9A6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7238" y="2797862"/>
            <a:ext cx="2469029" cy="1982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48275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3231" y="111843"/>
            <a:ext cx="8520600" cy="841800"/>
          </a:xfrm>
        </p:spPr>
        <p:txBody>
          <a:bodyPr/>
          <a:lstStyle/>
          <a:p>
            <a:r>
              <a:rPr lang="fr-FR" dirty="0"/>
              <a:t>Living </a:t>
            </a:r>
            <a:r>
              <a:rPr lang="fr-FR" dirty="0" err="1"/>
              <a:t>Your</a:t>
            </a:r>
            <a:r>
              <a:rPr lang="fr-FR" dirty="0"/>
              <a:t> </a:t>
            </a:r>
            <a:r>
              <a:rPr lang="fr-FR" dirty="0" err="1"/>
              <a:t>Dream</a:t>
            </a:r>
            <a:r>
              <a:rPr lang="fr-FR" dirty="0"/>
              <a:t> </a:t>
            </a:r>
            <a:r>
              <a:rPr lang="fr-FR" dirty="0" err="1"/>
              <a:t>Responsibly</a:t>
            </a:r>
            <a:endParaRPr lang="en-GB" dirty="0"/>
          </a:p>
        </p:txBody>
      </p:sp>
      <p:pic>
        <p:nvPicPr>
          <p:cNvPr id="3074" name="Picture 2" descr="https://cms.hostelworld.com/hwblog/wp-content/uploads/sites/2/2018/03/GivingWay-Voloutourism-LAST-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513" y="1334597"/>
            <a:ext cx="4882055" cy="3661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5756" y="834662"/>
            <a:ext cx="6576751" cy="2299390"/>
          </a:xfrm>
          <a:prstGeom prst="rect">
            <a:avLst/>
          </a:prstGeom>
        </p:spPr>
      </p:pic>
      <p:pic>
        <p:nvPicPr>
          <p:cNvPr id="3076" name="Picture 4" descr="Imag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9766" y="2717603"/>
            <a:ext cx="4232741" cy="2278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13321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C64E5F-AD2C-397C-353F-DEA59D115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Online Media 2" title="Who Wants To Be A Volunteer?">
            <a:hlinkClick r:id="" action="ppaction://media"/>
            <a:extLst>
              <a:ext uri="{FF2B5EF4-FFF2-40B4-BE49-F238E27FC236}">
                <a16:creationId xmlns:a16="http://schemas.microsoft.com/office/drawing/2014/main" id="{D6B772F6-8026-6BBD-8409-E973AAFD6501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404159" y="247099"/>
            <a:ext cx="8228852" cy="4649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180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B1D578-6C2C-D821-70C8-B758D66931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164" y="3542620"/>
            <a:ext cx="8850428" cy="881461"/>
          </a:xfrm>
        </p:spPr>
        <p:txBody>
          <a:bodyPr/>
          <a:lstStyle/>
          <a:p>
            <a:r>
              <a:rPr lang="en-GB" sz="7200" b="1" dirty="0"/>
              <a:t>‘Voluntourism’</a:t>
            </a:r>
          </a:p>
        </p:txBody>
      </p:sp>
      <p:pic>
        <p:nvPicPr>
          <p:cNvPr id="4098" name="Picture 2" descr="Voluntourism for Development* - LAFF">
            <a:extLst>
              <a:ext uri="{FF2B5EF4-FFF2-40B4-BE49-F238E27FC236}">
                <a16:creationId xmlns:a16="http://schemas.microsoft.com/office/drawing/2014/main" id="{5F78C14C-AD61-3AD4-2463-53E0A22F21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01" y="50987"/>
            <a:ext cx="4389624" cy="2926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Voluntourism misses the point of service – Nordic News">
            <a:extLst>
              <a:ext uri="{FF2B5EF4-FFF2-40B4-BE49-F238E27FC236}">
                <a16:creationId xmlns:a16="http://schemas.microsoft.com/office/drawing/2014/main" id="{563F7B1C-5EE1-F584-A301-DFEBC4F6B0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50987"/>
            <a:ext cx="4408592" cy="2926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83587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3232" y="0"/>
            <a:ext cx="8520600" cy="841800"/>
          </a:xfrm>
        </p:spPr>
        <p:txBody>
          <a:bodyPr/>
          <a:lstStyle/>
          <a:p>
            <a:r>
              <a:rPr lang="fr-FR" dirty="0"/>
              <a:t>In an </a:t>
            </a:r>
            <a:r>
              <a:rPr lang="fr-FR" dirty="0" err="1"/>
              <a:t>age</a:t>
            </a:r>
            <a:r>
              <a:rPr lang="fr-FR" dirty="0"/>
              <a:t> of ‘</a:t>
            </a:r>
            <a:r>
              <a:rPr lang="fr-FR" dirty="0" err="1"/>
              <a:t>voluntourism</a:t>
            </a:r>
            <a:r>
              <a:rPr lang="fr-FR" dirty="0"/>
              <a:t>’ ….  </a:t>
            </a:r>
            <a:endParaRPr lang="en-GB" dirty="0"/>
          </a:p>
        </p:txBody>
      </p:sp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851" y="841800"/>
            <a:ext cx="7303176" cy="4073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091589"/>
      </p:ext>
    </p:extLst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B7484D3609FEA4789D36897F89BE21E" ma:contentTypeVersion="11" ma:contentTypeDescription="Crée un document." ma:contentTypeScope="" ma:versionID="7eea3d9c249d5298a5e6520de1d3cd1e">
  <xsd:schema xmlns:xsd="http://www.w3.org/2001/XMLSchema" xmlns:xs="http://www.w3.org/2001/XMLSchema" xmlns:p="http://schemas.microsoft.com/office/2006/metadata/properties" xmlns:ns3="558acd6a-0b78-49e0-914f-13112f43cba3" xmlns:ns4="4ce5eab5-2dfd-43db-9fc3-67a110d2750b" targetNamespace="http://schemas.microsoft.com/office/2006/metadata/properties" ma:root="true" ma:fieldsID="0782db66c926cc2258257aef17c52c51" ns3:_="" ns4:_="">
    <xsd:import namespace="558acd6a-0b78-49e0-914f-13112f43cba3"/>
    <xsd:import namespace="4ce5eab5-2dfd-43db-9fc3-67a110d2750b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AutoTags" minOccurs="0"/>
                <xsd:element ref="ns4:MediaServiceDateTaken" minOccurs="0"/>
                <xsd:element ref="ns4:MediaServiceLocation" minOccurs="0"/>
                <xsd:element ref="ns4:MediaServiceOCR" minOccurs="0"/>
                <xsd:element ref="ns4:MediaServiceGenerationTime" minOccurs="0"/>
                <xsd:element ref="ns4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58acd6a-0b78-49e0-914f-13112f43cba3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Partagé avec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Partagé avec dé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Partage du hachage d’indicateur" ma:description="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ce5eab5-2dfd-43db-9fc3-67a110d2750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MediaServiceAutoTags" ma:description="" ma:internalName="MediaServiceAutoTags" ma:readOnly="true">
      <xsd:simpleType>
        <xsd:restriction base="dms:Text"/>
      </xsd:simpleType>
    </xsd:element>
    <xsd:element name="MediaServiceDateTaken" ma:index="14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Location" ma:index="15" nillable="true" ma:displayName="MediaServiceLocation" ma:description="" ma:internalName="MediaServiceLocation" ma:readOnly="true">
      <xsd:simpleType>
        <xsd:restriction base="dms:Text"/>
      </xsd:simpleType>
    </xsd:element>
    <xsd:element name="MediaServiceOCR" ma:index="16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26B3226-FBE6-4203-BC68-E039055FD0A5}">
  <ds:schemaRefs>
    <ds:schemaRef ds:uri="http://purl.org/dc/terms/"/>
    <ds:schemaRef ds:uri="http://purl.org/dc/dcmitype/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schemas.microsoft.com/office/2006/metadata/properties"/>
    <ds:schemaRef ds:uri="http://www.w3.org/XML/1998/namespace"/>
    <ds:schemaRef ds:uri="4ce5eab5-2dfd-43db-9fc3-67a110d2750b"/>
    <ds:schemaRef ds:uri="558acd6a-0b78-49e0-914f-13112f43cba3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3029045D-9B46-4F85-AE48-6F3693E9AF7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E4A1AE9-7E92-457B-BB6E-376D34A15AD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58acd6a-0b78-49e0-914f-13112f43cba3"/>
    <ds:schemaRef ds:uri="4ce5eab5-2dfd-43db-9fc3-67a110d2750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4311</TotalTime>
  <Words>278</Words>
  <Application>Microsoft Office PowerPoint</Application>
  <PresentationFormat>On-screen Show (16:9)</PresentationFormat>
  <Paragraphs>21</Paragraphs>
  <Slides>14</Slides>
  <Notes>3</Notes>
  <HiddenSlides>0</HiddenSlides>
  <MMClips>2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7" baseType="lpstr">
      <vt:lpstr>Arial</vt:lpstr>
      <vt:lpstr>Playfair Display</vt:lpstr>
      <vt:lpstr>Simple Light</vt:lpstr>
      <vt:lpstr>Live Your Dream  2023  IST Assembly October ‘22 www.jamesraodream.com </vt:lpstr>
      <vt:lpstr>PowerPoint Presentation</vt:lpstr>
      <vt:lpstr>PowerPoint Presentation</vt:lpstr>
      <vt:lpstr>PowerPoint Presentation</vt:lpstr>
      <vt:lpstr>  Apply for up to €4000 per person for your dream trip from the ‘Live Your Dream’ Foundation.   Individual application or group application</vt:lpstr>
      <vt:lpstr>Living Your Dream Responsibly</vt:lpstr>
      <vt:lpstr>PowerPoint Presentation</vt:lpstr>
      <vt:lpstr>‘Voluntourism’</vt:lpstr>
      <vt:lpstr>In an age of ‘voluntourism’ ….  </vt:lpstr>
      <vt:lpstr>PowerPoint Presentation</vt:lpstr>
      <vt:lpstr>Advice when choosing an overseas project.</vt:lpstr>
      <vt:lpstr>PowerPoint Presentation</vt:lpstr>
      <vt:lpstr>Deadlines 2022:  Initial Application – Friday 11th November 2022  Final Application – Friday 25th November 2022  Successful applicants will be informed before the Christmas holiday.    </vt:lpstr>
      <vt:lpstr>Check this out….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Living Your Dream   Where have you been?  What have you seen?   IST Assembly 18 Sep 2019</dc:title>
  <dc:creator>Matthew Podbury</dc:creator>
  <cp:lastModifiedBy>Matthew Podbury</cp:lastModifiedBy>
  <cp:revision>21</cp:revision>
  <dcterms:modified xsi:type="dcterms:W3CDTF">2022-10-17T21:04:08Z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0x0101009B7484D3609FEA4789D36897F89BE21E</vt:lpwstr>
  </property>
</Properties>
</file>